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83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97000-1DCA-7D4E-85B5-297CB7E01D31}" type="datetime1">
              <a:rPr lang="de-AT" smtClean="0"/>
              <a:t>09.11.18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927C3-9B20-E644-8243-D3BA1235AB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702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B41ED-C192-5D46-A819-2647983131CF}" type="datetime1">
              <a:rPr lang="de-AT" smtClean="0"/>
              <a:t>09.11.18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E1473-5D7B-2641-8AE6-5A24F3D50E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442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1473-5D7B-2641-8AE6-5A24F3D50EE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63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1473-5D7B-2641-8AE6-5A24F3D50EE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33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DB18-544F-FE47-BFB3-0BD70834BA6F}" type="datetime1">
              <a:rPr lang="de-AT" smtClean="0"/>
              <a:t>09.11.18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E10-B302-0541-88DA-11AFC78CBB4D}" type="datetime1">
              <a:rPr lang="de-AT" smtClean="0"/>
              <a:t>09.11.18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7BD0-3F49-BB4C-9C9D-11D4C576EEAC}" type="datetime1">
              <a:rPr lang="de-AT" smtClean="0"/>
              <a:t>09.11.18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789C8310-9482-0E4D-9852-745067BD29EF}" type="datetime1">
              <a:rPr lang="de-AT" smtClean="0"/>
              <a:t>09.11.18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,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35857F6-514E-B74D-A241-1533087782BB}" type="datetime1">
              <a:rPr lang="de-AT" smtClean="0"/>
              <a:t>09.11.18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B77C7704-0916-D041-B92C-A30008B7E994}" type="datetime1">
              <a:rPr lang="de-AT" smtClean="0"/>
              <a:t>09.11.18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A4E3-E7B0-AA40-A791-DD69C8B4B53E}" type="datetime1">
              <a:rPr lang="de-AT" smtClean="0"/>
              <a:t>09.11.18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00-EAAA-BB42-A007-6951E8B9B696}" type="datetime1">
              <a:rPr lang="de-AT" smtClean="0"/>
              <a:t>09.11.18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751A-47EB-4D4B-A26E-F3CE9E2D8C74}" type="datetime1">
              <a:rPr lang="de-AT" smtClean="0"/>
              <a:t>09.11.18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AEAA-5307-5D49-80B5-199A82EB83F8}" type="datetime1">
              <a:rPr lang="de-AT" smtClean="0"/>
              <a:t>09.11.18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29E6-5E76-FD43-98BE-3BB5B88ED0B2}" type="datetime1">
              <a:rPr lang="de-AT" smtClean="0"/>
              <a:t>09.11.18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4B66-FAEF-BD4A-B035-DE39FDE94DD2}" type="datetime1">
              <a:rPr lang="de-AT" smtClean="0"/>
              <a:t>09.11.18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B4C2-4E74-7B48-A7BF-A52F7556AD9B}" type="datetime1">
              <a:rPr lang="de-AT" smtClean="0"/>
              <a:t>09.11.18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7496-1DD8-244F-9FFB-C08271EB8775}" type="datetime1">
              <a:rPr lang="de-AT" smtClean="0"/>
              <a:t>09.11.18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601-96E5-4446-AA39-B22653954468}" type="datetime1">
              <a:rPr lang="de-AT" smtClean="0"/>
              <a:t>09.11.18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C64A-1F54-4443-AF32-8960DA74D69E}" type="datetime1">
              <a:rPr lang="de-AT" smtClean="0"/>
              <a:t>09.11.18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CF89B7-F806-2B4C-883F-A94EAA188626}" type="datetime1">
              <a:rPr lang="de-AT" smtClean="0"/>
              <a:t>09.11.18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kb@stadt-salzburg.at" TargetMode="External"/><Relationship Id="rId4" Type="http://schemas.openxmlformats.org/officeDocument/2006/relationships/hyperlink" Target="https://www.stadt-salzburg.at/internet/websites/wissen/wissen/schulen/service_schulamt_dow_411859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ohannes.Lugstein@lsr-sbg.gv.a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flipH="1" flipV="1">
            <a:off x="8362949" y="3962400"/>
            <a:ext cx="45719" cy="4571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 sz="3200" dirty="0" smtClean="0"/>
          </a:p>
          <a:p>
            <a:endParaRPr lang="de-DE" sz="3200" dirty="0"/>
          </a:p>
          <a:p>
            <a:r>
              <a:rPr lang="de-DE" sz="4000" dirty="0" smtClean="0"/>
              <a:t>Die Mittelschule</a:t>
            </a:r>
            <a:endParaRPr lang="de-DE" sz="4000" dirty="0"/>
          </a:p>
        </p:txBody>
      </p:sp>
      <p:pic>
        <p:nvPicPr>
          <p:cNvPr id="4" name="Bild 3" descr="n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9" y="515478"/>
            <a:ext cx="8084784" cy="43455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57049" y="6020225"/>
            <a:ext cx="760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	         Präsentation vom 8.11.2018 in der VS </a:t>
            </a:r>
            <a:r>
              <a:rPr lang="de-DE" dirty="0" err="1" smtClean="0">
                <a:solidFill>
                  <a:schemeClr val="bg1"/>
                </a:solidFill>
              </a:rPr>
              <a:t>Leopoldskron</a:t>
            </a:r>
            <a:r>
              <a:rPr lang="de-DE" dirty="0" smtClean="0">
                <a:solidFill>
                  <a:schemeClr val="bg1"/>
                </a:solidFill>
              </a:rPr>
              <a:t>-Moos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3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pic>
        <p:nvPicPr>
          <p:cNvPr id="8" name="Inhaltsplatzhalter 7" descr="Bildschirmfoto 2018-11-09 um 07.18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3" r="-13563"/>
          <a:stretch>
            <a:fillRect/>
          </a:stretch>
        </p:blipFill>
        <p:spPr>
          <a:xfrm>
            <a:off x="779463" y="789248"/>
            <a:ext cx="8467500" cy="5499493"/>
          </a:xfrm>
        </p:spPr>
      </p:pic>
    </p:spTree>
    <p:extLst>
      <p:ext uri="{BB962C8B-B14F-4D97-AF65-F5344CB8AC3E}">
        <p14:creationId xmlns:p14="http://schemas.microsoft.com/office/powerpoint/2010/main" val="376068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9548" y="518304"/>
            <a:ext cx="7583487" cy="1044388"/>
          </a:xfrm>
        </p:spPr>
        <p:txBody>
          <a:bodyPr/>
          <a:lstStyle/>
          <a:p>
            <a:r>
              <a:rPr lang="de-DE" dirty="0" smtClean="0"/>
              <a:t>Leistungsbeurteilung ab dem Schuljahr 2018 / 2019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Unterscheidung: „Hauptgegenstände“ und Realienfächer</a:t>
            </a:r>
          </a:p>
          <a:p>
            <a:r>
              <a:rPr lang="de-DE" dirty="0" smtClean="0"/>
              <a:t>Hauptgegenstände: D, M, E</a:t>
            </a:r>
          </a:p>
          <a:p>
            <a:r>
              <a:rPr lang="de-DE" dirty="0" smtClean="0"/>
              <a:t>Realienfächer:</a:t>
            </a:r>
            <a:endParaRPr lang="de-DE" dirty="0"/>
          </a:p>
          <a:p>
            <a:pPr lvl="2"/>
            <a:r>
              <a:rPr lang="de-DE" sz="2200" dirty="0" smtClean="0"/>
              <a:t>Biologie, Physik, Chemie</a:t>
            </a:r>
          </a:p>
          <a:p>
            <a:pPr lvl="2"/>
            <a:r>
              <a:rPr lang="de-DE" sz="2200" dirty="0" smtClean="0"/>
              <a:t>Geschichte, </a:t>
            </a:r>
            <a:r>
              <a:rPr lang="de-DE" sz="2200" dirty="0"/>
              <a:t>Geographie</a:t>
            </a:r>
            <a:r>
              <a:rPr lang="de-DE" sz="2200" dirty="0" smtClean="0"/>
              <a:t>,</a:t>
            </a:r>
          </a:p>
          <a:p>
            <a:pPr lvl="2"/>
            <a:r>
              <a:rPr lang="de-DE" sz="2200" dirty="0" smtClean="0"/>
              <a:t>Sport, Ernährung &amp; Haushalt</a:t>
            </a:r>
          </a:p>
          <a:p>
            <a:pPr lvl="2"/>
            <a:r>
              <a:rPr lang="de-DE" sz="2200" dirty="0" smtClean="0"/>
              <a:t>Zeichnen, Werken</a:t>
            </a:r>
          </a:p>
          <a:p>
            <a:pPr lvl="2"/>
            <a:r>
              <a:rPr lang="de-DE" sz="2200" dirty="0" smtClean="0"/>
              <a:t>Wahlpflichtfächer: z.B. Französisch, Italienisch, Ökologie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6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Klasse Mittelschule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756628"/>
              </p:ext>
            </p:extLst>
          </p:nvPr>
        </p:nvGraphicFramePr>
        <p:xfrm>
          <a:off x="779463" y="1828800"/>
          <a:ext cx="238961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61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Noten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Sehr Gut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Gut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Befriedigend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Genügend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Nicht Genügend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889847" y="2945844"/>
            <a:ext cx="4233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FFFFFF"/>
                </a:solidFill>
              </a:rPr>
              <a:t>Es gibt nur einen Leistungskurs, es werden die selben Noten wie in der Volksschule hergegeben.</a:t>
            </a:r>
          </a:p>
        </p:txBody>
      </p:sp>
    </p:spTree>
    <p:extLst>
      <p:ext uri="{BB962C8B-B14F-4D97-AF65-F5344CB8AC3E}">
        <p14:creationId xmlns:p14="http://schemas.microsoft.com/office/powerpoint/2010/main" val="419019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94540"/>
          </a:xfrm>
        </p:spPr>
        <p:txBody>
          <a:bodyPr/>
          <a:lstStyle/>
          <a:p>
            <a:r>
              <a:rPr lang="de-DE" dirty="0" smtClean="0"/>
              <a:t>Ab der 2. Klasse: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380237"/>
              </p:ext>
            </p:extLst>
          </p:nvPr>
        </p:nvGraphicFramePr>
        <p:xfrm>
          <a:off x="771240" y="2218311"/>
          <a:ext cx="506675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375"/>
                <a:gridCol w="2533375"/>
              </a:tblGrid>
              <a:tr h="24631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Standard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Standard AHS</a:t>
                      </a:r>
                      <a:endParaRPr lang="de-DE" sz="2200" dirty="0"/>
                    </a:p>
                  </a:txBody>
                  <a:tcPr/>
                </a:tc>
              </a:tr>
              <a:tr h="24631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Sehr Gut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Sehr Gut</a:t>
                      </a:r>
                      <a:endParaRPr lang="de-DE" sz="2200" dirty="0"/>
                    </a:p>
                  </a:txBody>
                  <a:tcPr/>
                </a:tc>
              </a:tr>
              <a:tr h="24631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Gut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Gut</a:t>
                      </a:r>
                      <a:endParaRPr lang="de-DE" sz="2200" dirty="0"/>
                    </a:p>
                  </a:txBody>
                  <a:tcPr/>
                </a:tc>
              </a:tr>
              <a:tr h="24631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Befriedigend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Befriedigend</a:t>
                      </a:r>
                      <a:endParaRPr lang="de-DE" sz="2200" dirty="0"/>
                    </a:p>
                  </a:txBody>
                  <a:tcPr/>
                </a:tc>
              </a:tr>
              <a:tr h="24631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Genügend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Genügend</a:t>
                      </a:r>
                      <a:endParaRPr lang="de-DE" sz="2200" dirty="0"/>
                    </a:p>
                  </a:txBody>
                  <a:tcPr/>
                </a:tc>
              </a:tr>
              <a:tr h="24631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Nicht Genügend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Nicht Genügend</a:t>
                      </a:r>
                      <a:endParaRPr lang="de-DE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771240" y="4965793"/>
            <a:ext cx="7583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FFFFFF"/>
                </a:solidFill>
              </a:rPr>
              <a:t>Ob die Kinder in Deutsch, Mathematik und Englisch in zwei Leistungskursen geführt werden oder ob sie gemeinsam in einer Klasse unterrichtet werden, entscheidet jede Schule für sich</a:t>
            </a:r>
            <a:r>
              <a:rPr lang="de-DE" sz="2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00592" y="1171027"/>
            <a:ext cx="758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In Deutsch, Mathematik und Englisch werden die Kinder in zwei unterschiedlichen Niveaus beurteilt. Das schwierigere Niveau heißt „Standard AHS“, das leichtere nur „Standard“.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3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45719" cy="4571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Inhaltsplatzhalter 3" descr="Bildschirmfoto 2016-10-14 um 12.00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89" r="-26489"/>
          <a:stretch>
            <a:fillRect/>
          </a:stretch>
        </p:blipFill>
        <p:spPr>
          <a:xfrm>
            <a:off x="-487129" y="261938"/>
            <a:ext cx="7583487" cy="6340475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Mittelschulen der Stadt Salzburg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9463" y="1140083"/>
            <a:ext cx="7583487" cy="4897647"/>
          </a:xfrm>
        </p:spPr>
        <p:txBody>
          <a:bodyPr/>
          <a:lstStyle/>
          <a:p>
            <a:r>
              <a:rPr lang="de-DE" dirty="0" smtClean="0"/>
              <a:t>NMS Campus </a:t>
            </a:r>
            <a:r>
              <a:rPr lang="de-DE" dirty="0" err="1" smtClean="0"/>
              <a:t>Mirabell</a:t>
            </a:r>
            <a:endParaRPr lang="de-DE" dirty="0" smtClean="0"/>
          </a:p>
          <a:p>
            <a:pPr marL="282575" lvl="1" indent="0">
              <a:buNone/>
            </a:pPr>
            <a:r>
              <a:rPr lang="de-DE" dirty="0" smtClean="0"/>
              <a:t>Adelheid </a:t>
            </a:r>
            <a:r>
              <a:rPr lang="de-DE" dirty="0" err="1" smtClean="0"/>
              <a:t>Bendl</a:t>
            </a:r>
            <a:r>
              <a:rPr lang="de-DE" dirty="0" smtClean="0"/>
              <a:t>: 0662 – 872104</a:t>
            </a:r>
          </a:p>
          <a:p>
            <a:r>
              <a:rPr lang="de-DE" dirty="0" smtClean="0"/>
              <a:t>NMS Lehen</a:t>
            </a:r>
          </a:p>
          <a:p>
            <a:pPr marL="282575" lvl="1" indent="0">
              <a:buNone/>
            </a:pPr>
            <a:r>
              <a:rPr lang="de-DE" dirty="0" smtClean="0"/>
              <a:t>OSR Johann Scheinast: 0662 – 431602</a:t>
            </a:r>
          </a:p>
          <a:p>
            <a:r>
              <a:rPr lang="de-DE" dirty="0" smtClean="0"/>
              <a:t>NMS Liefering</a:t>
            </a:r>
          </a:p>
          <a:p>
            <a:pPr marL="282575" lvl="1" indent="0">
              <a:buNone/>
            </a:pPr>
            <a:r>
              <a:rPr lang="de-DE" dirty="0" smtClean="0"/>
              <a:t>Angelika Koppenwallner, BEd: 0662 – 434563</a:t>
            </a:r>
          </a:p>
          <a:p>
            <a:r>
              <a:rPr lang="de-DE" dirty="0" smtClean="0"/>
              <a:t>NMS </a:t>
            </a:r>
            <a:r>
              <a:rPr lang="de-DE" dirty="0" err="1" smtClean="0"/>
              <a:t>Maxglan</a:t>
            </a:r>
            <a:r>
              <a:rPr lang="de-DE" dirty="0" smtClean="0"/>
              <a:t> 1</a:t>
            </a:r>
          </a:p>
          <a:p>
            <a:pPr marL="282575" lvl="1" indent="0">
              <a:buNone/>
            </a:pPr>
            <a:r>
              <a:rPr lang="de-DE" dirty="0" smtClean="0"/>
              <a:t>Ingeborg </a:t>
            </a:r>
            <a:r>
              <a:rPr lang="de-DE" dirty="0" err="1" smtClean="0"/>
              <a:t>Holleis</a:t>
            </a:r>
            <a:r>
              <a:rPr lang="de-DE" dirty="0" smtClean="0"/>
              <a:t>, </a:t>
            </a:r>
            <a:r>
              <a:rPr lang="de-DE" dirty="0" err="1" smtClean="0"/>
              <a:t>Bakk.phil</a:t>
            </a:r>
            <a:r>
              <a:rPr lang="de-DE" dirty="0" smtClean="0"/>
              <a:t>.: 0662 – 834053</a:t>
            </a:r>
          </a:p>
          <a:p>
            <a:r>
              <a:rPr lang="de-DE" dirty="0" smtClean="0"/>
              <a:t>NMS </a:t>
            </a:r>
            <a:r>
              <a:rPr lang="de-DE" dirty="0" err="1" smtClean="0"/>
              <a:t>Maxglan</a:t>
            </a:r>
            <a:r>
              <a:rPr lang="de-DE" dirty="0" smtClean="0"/>
              <a:t> 2</a:t>
            </a:r>
          </a:p>
          <a:p>
            <a:pPr marL="282575" lvl="1" indent="0">
              <a:buNone/>
            </a:pPr>
            <a:r>
              <a:rPr lang="de-DE" dirty="0" smtClean="0"/>
              <a:t>Veronika </a:t>
            </a:r>
            <a:r>
              <a:rPr lang="de-DE" dirty="0" err="1" smtClean="0"/>
              <a:t>Gaderer</a:t>
            </a:r>
            <a:r>
              <a:rPr lang="de-DE" dirty="0" smtClean="0"/>
              <a:t>: 0662 – 834054</a:t>
            </a:r>
          </a:p>
          <a:p>
            <a:pPr marL="282575" lvl="1" indent="0">
              <a:buNone/>
            </a:pPr>
            <a:endParaRPr lang="de-DE" dirty="0" smtClean="0"/>
          </a:p>
          <a:p>
            <a:pPr marL="282575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9463" y="510037"/>
            <a:ext cx="7583487" cy="552769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NMS Nonntal</a:t>
            </a:r>
          </a:p>
          <a:p>
            <a:pPr marL="282575" lvl="1" indent="0">
              <a:buNone/>
            </a:pPr>
            <a:r>
              <a:rPr lang="de-DE" dirty="0" smtClean="0"/>
              <a:t>Mag. Thomas Schiendorfer, BEd: 0662 – 841657</a:t>
            </a:r>
          </a:p>
          <a:p>
            <a:r>
              <a:rPr lang="de-DE" dirty="0" smtClean="0"/>
              <a:t>NMS P40</a:t>
            </a:r>
          </a:p>
          <a:p>
            <a:pPr marL="282575" lvl="1" indent="0">
              <a:buNone/>
            </a:pPr>
            <a:r>
              <a:rPr lang="de-DE" dirty="0" smtClean="0"/>
              <a:t>Wolfdietrich </a:t>
            </a:r>
            <a:r>
              <a:rPr lang="de-DE" dirty="0" err="1" smtClean="0"/>
              <a:t>Praz</a:t>
            </a:r>
            <a:r>
              <a:rPr lang="de-DE" dirty="0" smtClean="0"/>
              <a:t>: 0662 – 872718</a:t>
            </a:r>
          </a:p>
          <a:p>
            <a:r>
              <a:rPr lang="de-DE" dirty="0" smtClean="0"/>
              <a:t>NMS Schlossstraße</a:t>
            </a:r>
          </a:p>
          <a:p>
            <a:pPr marL="282575" lvl="1" indent="0">
              <a:buNone/>
            </a:pPr>
            <a:r>
              <a:rPr lang="de-DE" dirty="0" smtClean="0"/>
              <a:t>Eva Szalony, </a:t>
            </a:r>
            <a:r>
              <a:rPr lang="de-DE" dirty="0" err="1" smtClean="0"/>
              <a:t>MSc</a:t>
            </a:r>
            <a:r>
              <a:rPr lang="de-DE" dirty="0" smtClean="0"/>
              <a:t>: 0662 – 641372</a:t>
            </a:r>
          </a:p>
          <a:p>
            <a:r>
              <a:rPr lang="de-DE" dirty="0" smtClean="0"/>
              <a:t>NMS Taxham</a:t>
            </a:r>
          </a:p>
          <a:p>
            <a:pPr marL="282575" lvl="1" indent="0">
              <a:buNone/>
            </a:pPr>
            <a:r>
              <a:rPr lang="de-DE" dirty="0" smtClean="0"/>
              <a:t>OSR Edeltraud Fellner: 0662 – 434618</a:t>
            </a:r>
          </a:p>
          <a:p>
            <a:r>
              <a:rPr lang="de-DE" dirty="0" smtClean="0"/>
              <a:t>NMS Diakonie</a:t>
            </a:r>
          </a:p>
          <a:p>
            <a:pPr lvl="1"/>
            <a:r>
              <a:rPr lang="de-DE" dirty="0" smtClean="0"/>
              <a:t>Ilse Weindl: 0662 – 620123</a:t>
            </a:r>
          </a:p>
          <a:p>
            <a:r>
              <a:rPr lang="de-DE" dirty="0" smtClean="0"/>
              <a:t>NMS PH</a:t>
            </a:r>
          </a:p>
          <a:p>
            <a:pPr lvl="1"/>
            <a:r>
              <a:rPr lang="de-DE" dirty="0" smtClean="0"/>
              <a:t>Josef Wimmer, </a:t>
            </a:r>
            <a:r>
              <a:rPr lang="de-DE" dirty="0" err="1" smtClean="0"/>
              <a:t>Bakk.MA</a:t>
            </a:r>
            <a:r>
              <a:rPr lang="de-DE" dirty="0" smtClean="0"/>
              <a:t>: 0662 – 6388 – 4030</a:t>
            </a:r>
          </a:p>
          <a:p>
            <a:r>
              <a:rPr lang="de-DE" dirty="0" smtClean="0"/>
              <a:t>Josef-Rehrl-Schule – für Kinder mit einer Hörbehinderung</a:t>
            </a:r>
          </a:p>
          <a:p>
            <a:pPr lvl="1"/>
            <a:r>
              <a:rPr lang="de-DE" dirty="0" smtClean="0"/>
              <a:t>Stefan </a:t>
            </a:r>
            <a:r>
              <a:rPr lang="de-DE" dirty="0" err="1" smtClean="0"/>
              <a:t>Fraundorfer</a:t>
            </a:r>
            <a:r>
              <a:rPr lang="de-DE" dirty="0" smtClean="0"/>
              <a:t>, </a:t>
            </a:r>
            <a:r>
              <a:rPr lang="de-DE" dirty="0" err="1" smtClean="0"/>
              <a:t>bacc</a:t>
            </a:r>
            <a:r>
              <a:rPr lang="de-DE" dirty="0"/>
              <a:t>.</a:t>
            </a:r>
            <a:r>
              <a:rPr lang="de-DE" dirty="0" smtClean="0"/>
              <a:t> phil.</a:t>
            </a:r>
          </a:p>
          <a:p>
            <a:pPr marL="565150" lvl="2" indent="0">
              <a:buNone/>
            </a:pPr>
            <a:endParaRPr lang="de-DE" dirty="0" smtClean="0"/>
          </a:p>
          <a:p>
            <a:pPr marL="565150" lvl="2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2539841" y="2631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09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pic>
        <p:nvPicPr>
          <p:cNvPr id="6" name="Inhaltsplatzhalter 5" descr="Bildschirmfoto 2018-11-08 um 13.03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" b="2186"/>
          <a:stretch>
            <a:fillRect/>
          </a:stretch>
        </p:blipFill>
        <p:spPr>
          <a:xfrm>
            <a:off x="329249" y="740770"/>
            <a:ext cx="8548706" cy="5296960"/>
          </a:xfrm>
        </p:spPr>
      </p:pic>
    </p:spTree>
    <p:extLst>
      <p:ext uri="{BB962C8B-B14F-4D97-AF65-F5344CB8AC3E}">
        <p14:creationId xmlns:p14="http://schemas.microsoft.com/office/powerpoint/2010/main" val="263473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NMS Lehe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2" r="-7082"/>
          <a:stretch>
            <a:fillRect/>
          </a:stretch>
        </p:blipFill>
        <p:spPr>
          <a:xfrm>
            <a:off x="245819" y="864420"/>
            <a:ext cx="8667313" cy="4810467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6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NMS Liefer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" r="-252"/>
          <a:stretch>
            <a:fillRect/>
          </a:stretch>
        </p:blipFill>
        <p:spPr>
          <a:xfrm>
            <a:off x="779464" y="381001"/>
            <a:ext cx="7321262" cy="5789114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9463" y="2079811"/>
            <a:ext cx="7583487" cy="420893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Aufgaben der Mittelschule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Organisation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Pädagogisches Konzept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Neue Wege der Rückmeldung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Leistungsbeurteilung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Schulen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3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NMS Maxglan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62" b="-18462"/>
          <a:stretch>
            <a:fillRect/>
          </a:stretch>
        </p:blipFill>
        <p:spPr>
          <a:xfrm>
            <a:off x="779463" y="381000"/>
            <a:ext cx="7843837" cy="6086475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  <p:pic>
        <p:nvPicPr>
          <p:cNvPr id="10" name="Inhaltsplatzhalter 9" descr="Bildschirmfoto 2018-11-08 um 13.06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r="9690"/>
          <a:stretch>
            <a:fillRect/>
          </a:stretch>
        </p:blipFill>
        <p:spPr>
          <a:xfrm>
            <a:off x="779463" y="833353"/>
            <a:ext cx="7583487" cy="4208930"/>
          </a:xfrm>
        </p:spPr>
      </p:pic>
    </p:spTree>
    <p:extLst>
      <p:ext uri="{BB962C8B-B14F-4D97-AF65-F5344CB8AC3E}">
        <p14:creationId xmlns:p14="http://schemas.microsoft.com/office/powerpoint/2010/main" val="189396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NMS Nonnt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90" b="-11190"/>
          <a:stretch>
            <a:fillRect/>
          </a:stretch>
        </p:blipFill>
        <p:spPr>
          <a:xfrm>
            <a:off x="779463" y="381000"/>
            <a:ext cx="7961312" cy="6064250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2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NMS Schlossstraß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34" b="-10734"/>
          <a:stretch>
            <a:fillRect/>
          </a:stretch>
        </p:blipFill>
        <p:spPr>
          <a:xfrm>
            <a:off x="779463" y="298450"/>
            <a:ext cx="7866062" cy="6169025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0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NMS Taxh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49" b="-6649"/>
          <a:stretch>
            <a:fillRect/>
          </a:stretch>
        </p:blipFill>
        <p:spPr>
          <a:xfrm>
            <a:off x="779463" y="277813"/>
            <a:ext cx="7823200" cy="6167437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Sie haben keinen </a:t>
            </a:r>
            <a:r>
              <a:rPr lang="de-DE" sz="3600" dirty="0" err="1" smtClean="0"/>
              <a:t>Fixplatz</a:t>
            </a:r>
            <a:r>
              <a:rPr lang="de-DE" sz="3600" dirty="0" smtClean="0"/>
              <a:t> in einer Mittelschule?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Schulinspektor Mag. Johannes Lugstein</a:t>
            </a:r>
          </a:p>
          <a:p>
            <a:pPr lvl="1"/>
            <a:r>
              <a:rPr lang="cs-CZ" dirty="0" smtClean="0"/>
              <a:t>Tel: 0662 80723480</a:t>
            </a:r>
          </a:p>
          <a:p>
            <a:pPr lvl="1"/>
            <a:r>
              <a:rPr lang="cs-CZ" dirty="0" smtClean="0"/>
              <a:t>Mail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Johannes.Lugstein@lsr-</a:t>
            </a:r>
            <a:r>
              <a:rPr lang="cs-CZ" dirty="0" smtClean="0">
                <a:hlinkClick r:id="rId2"/>
              </a:rPr>
              <a:t>sbg.gv.at</a:t>
            </a:r>
            <a:endParaRPr lang="cs-CZ" dirty="0" smtClean="0"/>
          </a:p>
          <a:p>
            <a:pPr marL="282575" lvl="1" indent="0">
              <a:buNone/>
            </a:pPr>
            <a:endParaRPr lang="cs-CZ" dirty="0"/>
          </a:p>
          <a:p>
            <a:r>
              <a:rPr lang="de-DE" dirty="0" smtClean="0"/>
              <a:t>Schulamt der Stadt Salzburg</a:t>
            </a:r>
          </a:p>
          <a:p>
            <a:pPr lvl="1"/>
            <a:r>
              <a:rPr lang="de-DE" dirty="0" smtClean="0"/>
              <a:t>Tel: 0662 80723971</a:t>
            </a:r>
          </a:p>
          <a:p>
            <a:pPr lvl="1"/>
            <a:r>
              <a:rPr lang="de-DE" dirty="0"/>
              <a:t>Mail</a:t>
            </a:r>
            <a:r>
              <a:rPr lang="de-DE" dirty="0" smtClean="0"/>
              <a:t>: </a:t>
            </a:r>
            <a:r>
              <a:rPr lang="de-DE" dirty="0" smtClean="0">
                <a:hlinkClick r:id="rId3"/>
              </a:rPr>
              <a:t>skb@stadt-salzburg.at</a:t>
            </a:r>
            <a:endParaRPr lang="de-DE" dirty="0" smtClean="0"/>
          </a:p>
          <a:p>
            <a:pPr lvl="1"/>
            <a:r>
              <a:rPr lang="de-DE" dirty="0"/>
              <a:t>Homepage</a:t>
            </a:r>
            <a:r>
              <a:rPr lang="de-DE" dirty="0" smtClean="0"/>
              <a:t>: </a:t>
            </a:r>
            <a:r>
              <a:rPr lang="de-DE" dirty="0" smtClean="0">
                <a:hlinkClick r:id="rId4"/>
              </a:rPr>
              <a:t>https://www.stadt-salzburg.at/internet/websites/wissen/wissen/schulen/service_schulamt_dow_411859.htm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 der Mittelschule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Interesse, Neigung, Begabung fördern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Übertritte in weiterführende Schulen ermöglichen</a:t>
            </a:r>
          </a:p>
          <a:p>
            <a:pPr lvl="1"/>
            <a:r>
              <a:rPr lang="de-DE" dirty="0" smtClean="0"/>
              <a:t>Mittlere Schulen </a:t>
            </a:r>
            <a:r>
              <a:rPr lang="mr-IN" dirty="0" smtClean="0"/>
              <a:t>–</a:t>
            </a:r>
            <a:r>
              <a:rPr lang="de-DE" dirty="0" smtClean="0"/>
              <a:t> Fachschulen ohne Matura</a:t>
            </a:r>
          </a:p>
          <a:p>
            <a:pPr lvl="1"/>
            <a:r>
              <a:rPr lang="de-DE" dirty="0" smtClean="0"/>
              <a:t>Höhere Schulen </a:t>
            </a:r>
            <a:r>
              <a:rPr lang="mr-IN" dirty="0" smtClean="0"/>
              <a:t>–</a:t>
            </a:r>
            <a:r>
              <a:rPr lang="de-DE" dirty="0" smtClean="0"/>
              <a:t> Fachschulen mit Matura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a</a:t>
            </a:r>
            <a:r>
              <a:rPr lang="de-DE" dirty="0" smtClean="0"/>
              <a:t>uf das Berufsleben vorbereiten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Fundierte Bildungs- und Berufsorientierung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Gezielte Beratung </a:t>
            </a:r>
            <a:r>
              <a:rPr lang="de-DE" dirty="0" smtClean="0">
                <a:sym typeface="Wingdings"/>
              </a:rPr>
              <a:t>  verbesserte Bildungs- und Berufsentscheidung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9463" y="1954661"/>
            <a:ext cx="7583487" cy="4208930"/>
          </a:xfrm>
        </p:spPr>
        <p:txBody>
          <a:bodyPr/>
          <a:lstStyle/>
          <a:p>
            <a:r>
              <a:rPr lang="de-DE" dirty="0" smtClean="0"/>
              <a:t>Alle SchülerInnen werden in allen Unterrichtsgegenständen gemeinsam unterrichtet</a:t>
            </a:r>
          </a:p>
          <a:p>
            <a:r>
              <a:rPr lang="de-DE" dirty="0" smtClean="0"/>
              <a:t>Einsatz von BundeslehrerInnen (AHS-LehrerInnen)</a:t>
            </a:r>
          </a:p>
          <a:p>
            <a:r>
              <a:rPr lang="de-DE" dirty="0" err="1" smtClean="0"/>
              <a:t>BeratungslehrerIn</a:t>
            </a:r>
            <a:r>
              <a:rPr lang="de-DE" dirty="0" smtClean="0"/>
              <a:t>, </a:t>
            </a:r>
            <a:r>
              <a:rPr lang="de-DE" dirty="0" err="1" smtClean="0"/>
              <a:t>Psycholginnen</a:t>
            </a:r>
            <a:r>
              <a:rPr lang="de-DE" dirty="0" smtClean="0"/>
              <a:t>, Sozialarbeiterin, Schulärztin</a:t>
            </a:r>
          </a:p>
          <a:p>
            <a:r>
              <a:rPr lang="de-DE" dirty="0"/>
              <a:t>N</a:t>
            </a:r>
            <a:r>
              <a:rPr lang="de-DE" dirty="0" smtClean="0"/>
              <a:t>achmittagsbetreuung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9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Pädagogisches Konzept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4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5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Innere Differenzierung - Individualisierung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Teamteaching</a:t>
            </a:r>
          </a:p>
          <a:p>
            <a:r>
              <a:rPr lang="de-DE" dirty="0" smtClean="0"/>
              <a:t>Begabungs- und Begabtenförderung entlang der Stärken und Talente der SchülerInnen </a:t>
            </a:r>
          </a:p>
          <a:p>
            <a:r>
              <a:rPr lang="de-DE" dirty="0" smtClean="0"/>
              <a:t>Auf Bedürfnisse und Potenziale angepasster Unterricht</a:t>
            </a:r>
          </a:p>
          <a:p>
            <a:r>
              <a:rPr lang="de-DE" dirty="0" smtClean="0"/>
              <a:t>Unterschiedliches Lerntempo unterstützen</a:t>
            </a:r>
          </a:p>
          <a:p>
            <a:r>
              <a:rPr lang="de-DE" dirty="0" smtClean="0"/>
              <a:t>Bildung von flexiblen </a:t>
            </a:r>
            <a:r>
              <a:rPr lang="de-DE" dirty="0" err="1" smtClean="0"/>
              <a:t>SchülerInnengruppen</a:t>
            </a:r>
            <a:endParaRPr lang="de-DE" dirty="0" smtClean="0"/>
          </a:p>
          <a:p>
            <a:r>
              <a:rPr lang="de-DE" dirty="0" smtClean="0"/>
              <a:t>Inklusive Pädagogik (Integrationsklassen)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5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Wege der Rückmeldung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Ergänzende differenzierende Leistungsbeschreibung</a:t>
            </a:r>
          </a:p>
          <a:p>
            <a:pPr lvl="1"/>
            <a:r>
              <a:rPr lang="de-DE" dirty="0" smtClean="0"/>
              <a:t>1x jährlich zum Zeugnis</a:t>
            </a:r>
          </a:p>
          <a:p>
            <a:pPr marL="282575" lvl="1" indent="0">
              <a:buNone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KEL – Gespräche</a:t>
            </a:r>
          </a:p>
          <a:p>
            <a:pPr marL="752475" lvl="1" indent="-457200"/>
            <a:r>
              <a:rPr lang="de-DE" dirty="0" smtClean="0"/>
              <a:t>Kind – Eltern – Lehrer – Gespräche</a:t>
            </a:r>
          </a:p>
          <a:p>
            <a:pPr marL="752475" lvl="1" indent="-457200"/>
            <a:r>
              <a:rPr lang="de-DE" dirty="0" smtClean="0"/>
              <a:t>Stärkt das Verantwortungsbewusstsein der SchülerInnen</a:t>
            </a:r>
          </a:p>
          <a:p>
            <a:pPr marL="752475" lvl="1" indent="-457200"/>
            <a:r>
              <a:rPr lang="de-DE" dirty="0" smtClean="0"/>
              <a:t>Wertschätzendes Schulklima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45719" cy="4571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Inhaltsplatzhalter 5" descr="Bildschirmfoto 2016-10-14 um 11.17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34" r="-35834"/>
          <a:stretch>
            <a:fillRect/>
          </a:stretch>
        </p:blipFill>
        <p:spPr>
          <a:xfrm>
            <a:off x="825182" y="232681"/>
            <a:ext cx="7583487" cy="6175714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8-11-09 um 07.18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" b="580"/>
          <a:stretch>
            <a:fillRect/>
          </a:stretch>
        </p:blipFill>
        <p:spPr>
          <a:xfrm>
            <a:off x="595313" y="381000"/>
            <a:ext cx="7948612" cy="5545138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Dir. Mag. Thomas Schiendorfer, BEd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6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Apotheke.thmx</Template>
  <TotalTime>0</TotalTime>
  <Words>694</Words>
  <Application>Microsoft Macintosh PowerPoint</Application>
  <PresentationFormat>Bildschirmpräsentation (4:3)</PresentationFormat>
  <Paragraphs>135</Paragraphs>
  <Slides>25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Revolution</vt:lpstr>
      <vt:lpstr>PowerPoint-Präsentation</vt:lpstr>
      <vt:lpstr>Inhaltsverzeichnis</vt:lpstr>
      <vt:lpstr>Aufgaben der Mittelschule</vt:lpstr>
      <vt:lpstr>Organisation</vt:lpstr>
      <vt:lpstr>Pädagogisches Konzept</vt:lpstr>
      <vt:lpstr>Innere Differenzierung - Individualisierung</vt:lpstr>
      <vt:lpstr>Wege der Rückmeldung</vt:lpstr>
      <vt:lpstr>PowerPoint-Präsentation</vt:lpstr>
      <vt:lpstr>PowerPoint-Präsentation</vt:lpstr>
      <vt:lpstr>PowerPoint-Präsentation</vt:lpstr>
      <vt:lpstr>Leistungsbeurteilung ab dem Schuljahr 2018 / 2019</vt:lpstr>
      <vt:lpstr>1. Klasse Mittelschule</vt:lpstr>
      <vt:lpstr>Ab der 2. Klasse:</vt:lpstr>
      <vt:lpstr>PowerPoint-Präsentation</vt:lpstr>
      <vt:lpstr>Mittelschulen der Stadt Salzburg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Sie haben keinen Fixplatz in einer Mittelschule?</vt:lpstr>
    </vt:vector>
  </TitlesOfParts>
  <Company>NMS Nonntal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Mittelschule</dc:title>
  <dc:creator>Direktion NMS Nonntal</dc:creator>
  <cp:lastModifiedBy>Edda Fally</cp:lastModifiedBy>
  <cp:revision>32</cp:revision>
  <cp:lastPrinted>2018-11-08T14:35:02Z</cp:lastPrinted>
  <dcterms:created xsi:type="dcterms:W3CDTF">2016-10-14T08:24:10Z</dcterms:created>
  <dcterms:modified xsi:type="dcterms:W3CDTF">2018-11-09T13:56:13Z</dcterms:modified>
</cp:coreProperties>
</file>